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1FADA-BD2B-49AB-8927-351A0E55DDC6}" type="datetimeFigureOut">
              <a:rPr lang="hr-HR" smtClean="0"/>
              <a:t>10.5.2021.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CAA0F-F887-4978-8C2E-01DC92A1C6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2488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hr-HR" altLang="sr-Latn-RS" smtClean="0">
                <a:latin typeface="Arial" panose="020B0604020202020204" pitchFamily="34" charset="0"/>
              </a:rPr>
              <a:t>Imenovati sve tipove klime i pokazati gdje su</a:t>
            </a:r>
          </a:p>
        </p:txBody>
      </p:sp>
    </p:spTree>
    <p:extLst>
      <p:ext uri="{BB962C8B-B14F-4D97-AF65-F5344CB8AC3E}">
        <p14:creationId xmlns:p14="http://schemas.microsoft.com/office/powerpoint/2010/main" val="4075297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3709-8C49-4B6E-88AE-70322B255785}" type="datetimeFigureOut">
              <a:rPr lang="hr-HR" smtClean="0"/>
              <a:t>10.5.2021.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5F91-084C-406E-B7CC-37A84D5D13C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2692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3709-8C49-4B6E-88AE-70322B255785}" type="datetimeFigureOut">
              <a:rPr lang="hr-HR" smtClean="0"/>
              <a:t>10.5.2021.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5F91-084C-406E-B7CC-37A84D5D13C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5499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3709-8C49-4B6E-88AE-70322B255785}" type="datetimeFigureOut">
              <a:rPr lang="hr-HR" smtClean="0"/>
              <a:t>10.5.2021.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5F91-084C-406E-B7CC-37A84D5D13C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9310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3709-8C49-4B6E-88AE-70322B255785}" type="datetimeFigureOut">
              <a:rPr lang="hr-HR" smtClean="0"/>
              <a:t>10.5.2021.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5F91-084C-406E-B7CC-37A84D5D13C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9798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3709-8C49-4B6E-88AE-70322B255785}" type="datetimeFigureOut">
              <a:rPr lang="hr-HR" smtClean="0"/>
              <a:t>10.5.2021.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5F91-084C-406E-B7CC-37A84D5D13C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1292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3709-8C49-4B6E-88AE-70322B255785}" type="datetimeFigureOut">
              <a:rPr lang="hr-HR" smtClean="0"/>
              <a:t>10.5.2021.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5F91-084C-406E-B7CC-37A84D5D13C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2520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3709-8C49-4B6E-88AE-70322B255785}" type="datetimeFigureOut">
              <a:rPr lang="hr-HR" smtClean="0"/>
              <a:t>10.5.2021.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5F91-084C-406E-B7CC-37A84D5D13C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5160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3709-8C49-4B6E-88AE-70322B255785}" type="datetimeFigureOut">
              <a:rPr lang="hr-HR" smtClean="0"/>
              <a:t>10.5.2021.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5F91-084C-406E-B7CC-37A84D5D13C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28850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3709-8C49-4B6E-88AE-70322B255785}" type="datetimeFigureOut">
              <a:rPr lang="hr-HR" smtClean="0"/>
              <a:t>10.5.2021.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5F91-084C-406E-B7CC-37A84D5D13C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52767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3709-8C49-4B6E-88AE-70322B255785}" type="datetimeFigureOut">
              <a:rPr lang="hr-HR" smtClean="0"/>
              <a:t>10.5.2021.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5F91-084C-406E-B7CC-37A84D5D13C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2749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3709-8C49-4B6E-88AE-70322B255785}" type="datetimeFigureOut">
              <a:rPr lang="hr-HR" smtClean="0"/>
              <a:t>10.5.2021.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5F91-084C-406E-B7CC-37A84D5D13C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60867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 smtClean="0"/>
              <a:t>Uredite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83709-8C49-4B6E-88AE-70322B255785}" type="datetimeFigureOut">
              <a:rPr lang="hr-HR" smtClean="0"/>
              <a:t>10.5.2021.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65F91-084C-406E-B7CC-37A84D5D13C3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040" y="0"/>
            <a:ext cx="12186960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83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240" y="2263537"/>
            <a:ext cx="9205758" cy="1292464"/>
          </a:xfrm>
          <a:prstGeom prst="rect">
            <a:avLst/>
          </a:prstGeom>
        </p:spPr>
      </p:pic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4400" b="1" dirty="0"/>
              <a:t> Klima i vegetacija Afrike</a:t>
            </a:r>
            <a:endParaRPr lang="hr-HR" sz="4400" dirty="0"/>
          </a:p>
        </p:txBody>
      </p:sp>
    </p:spTree>
    <p:extLst>
      <p:ext uri="{BB962C8B-B14F-4D97-AF65-F5344CB8AC3E}">
        <p14:creationId xmlns:p14="http://schemas.microsoft.com/office/powerpoint/2010/main" val="260788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xfrm>
            <a:off x="1155923" y="613474"/>
            <a:ext cx="3918997" cy="3816350"/>
          </a:xfrm>
        </p:spPr>
        <p:txBody>
          <a:bodyPr/>
          <a:lstStyle/>
          <a:p>
            <a:pPr eaLnBrk="1" hangingPunct="1"/>
            <a:r>
              <a:rPr lang="hr-HR" altLang="sr-Latn-RS" sz="3200" dirty="0"/>
              <a:t>Pronađi grad na karti</a:t>
            </a:r>
            <a:br>
              <a:rPr lang="hr-HR" altLang="sr-Latn-RS" sz="3200" dirty="0"/>
            </a:br>
            <a:r>
              <a:rPr lang="hr-HR" altLang="sr-Latn-RS" sz="3200" dirty="0"/>
              <a:t>Prokomentirajte količinu padalina i kretanje temperature</a:t>
            </a:r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783590" y="4149111"/>
            <a:ext cx="482168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2400" dirty="0"/>
              <a:t>Utjecaj reljefa, dva doba s većom količinom padalina, umjerena temperatura</a:t>
            </a:r>
          </a:p>
          <a:p>
            <a:pPr eaLnBrk="1" hangingPunct="1">
              <a:spcBef>
                <a:spcPct val="50000"/>
              </a:spcBef>
            </a:pPr>
            <a:r>
              <a:rPr lang="hr-HR" altLang="sr-Latn-RS" sz="2400" b="1" dirty="0"/>
              <a:t>UMJERENA KLIMA</a:t>
            </a:r>
          </a:p>
        </p:txBody>
      </p:sp>
      <p:pic>
        <p:nvPicPr>
          <p:cNvPr id="1229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1268414"/>
            <a:ext cx="3910012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779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347472" y="884366"/>
            <a:ext cx="5870448" cy="2662237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sr-Latn-RS" sz="2800" dirty="0"/>
              <a:t>Pronađite grad u južnom dijelu Afrike</a:t>
            </a:r>
            <a:br>
              <a:rPr lang="hr-HR" altLang="sr-Latn-RS" sz="2800" dirty="0"/>
            </a:br>
            <a:r>
              <a:rPr lang="hr-HR" altLang="sr-Latn-RS" sz="2800" dirty="0"/>
              <a:t>Prokomentirajte količinu padalina, te kretanje padalina i temperature tijekom godine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658368" y="3462211"/>
            <a:ext cx="589788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2400" dirty="0"/>
              <a:t>Najmanje padalina u lipnju i srpnju, najniže temperature također – zima</a:t>
            </a:r>
          </a:p>
          <a:p>
            <a:pPr eaLnBrk="1" hangingPunct="1">
              <a:spcBef>
                <a:spcPct val="50000"/>
              </a:spcBef>
            </a:pPr>
            <a:r>
              <a:rPr lang="hr-HR" altLang="sr-Latn-RS" sz="2400" dirty="0"/>
              <a:t>Temperatura i količina padalina umjerena</a:t>
            </a:r>
          </a:p>
          <a:p>
            <a:pPr eaLnBrk="1" hangingPunct="1">
              <a:spcBef>
                <a:spcPct val="50000"/>
              </a:spcBef>
            </a:pPr>
            <a:r>
              <a:rPr lang="hr-HR" altLang="sr-Latn-RS" sz="2400" b="1" dirty="0"/>
              <a:t>UMJERENA (sredozemna) KLIMA</a:t>
            </a:r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087" y="1259270"/>
            <a:ext cx="3889375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1003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xfrm>
            <a:off x="838200" y="1166813"/>
            <a:ext cx="10515600" cy="1325563"/>
          </a:xfrm>
        </p:spPr>
        <p:txBody>
          <a:bodyPr/>
          <a:lstStyle/>
          <a:p>
            <a:pPr eaLnBrk="1" hangingPunct="1"/>
            <a:r>
              <a:rPr lang="hr-HR" altLang="sr-Latn-RS" sz="2800" dirty="0"/>
              <a:t>Kolika je količina padalina?</a:t>
            </a:r>
            <a:br>
              <a:rPr lang="hr-HR" altLang="sr-Latn-RS" sz="2800" dirty="0"/>
            </a:br>
            <a:r>
              <a:rPr lang="hr-HR" altLang="sr-Latn-RS" sz="2800" dirty="0"/>
              <a:t>Opišite kretanje temperature</a:t>
            </a: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398906" y="2867471"/>
            <a:ext cx="569709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2400" dirty="0"/>
              <a:t>Vrlo mala količina padalina, temperature od lipnja do kolovoza vrlo visoke</a:t>
            </a:r>
          </a:p>
          <a:p>
            <a:pPr eaLnBrk="1" hangingPunct="1">
              <a:spcBef>
                <a:spcPct val="50000"/>
              </a:spcBef>
            </a:pPr>
            <a:r>
              <a:rPr lang="hr-HR" altLang="sr-Latn-RS" sz="2400" dirty="0"/>
              <a:t>Vegetacija samo u oazama</a:t>
            </a:r>
          </a:p>
          <a:p>
            <a:pPr eaLnBrk="1" hangingPunct="1">
              <a:spcBef>
                <a:spcPct val="50000"/>
              </a:spcBef>
            </a:pPr>
            <a:r>
              <a:rPr lang="hr-HR" altLang="sr-Latn-RS" sz="2400" dirty="0" smtClean="0"/>
              <a:t>Uz obratnice</a:t>
            </a:r>
          </a:p>
          <a:p>
            <a:pPr eaLnBrk="1" hangingPunct="1">
              <a:spcBef>
                <a:spcPct val="50000"/>
              </a:spcBef>
            </a:pPr>
            <a:r>
              <a:rPr lang="hr-HR" altLang="sr-Latn-RS" sz="2400" b="1" dirty="0" smtClean="0"/>
              <a:t>PUSTINJSKA KLIMA</a:t>
            </a:r>
          </a:p>
          <a:p>
            <a:pPr eaLnBrk="1" hangingPunct="1">
              <a:spcBef>
                <a:spcPct val="50000"/>
              </a:spcBef>
            </a:pPr>
            <a:r>
              <a:rPr lang="hr-HR" altLang="sr-Latn-RS" sz="2400" dirty="0" smtClean="0"/>
              <a:t>Pustinje: Sahara</a:t>
            </a:r>
            <a:r>
              <a:rPr lang="hr-HR" altLang="sr-Latn-RS" sz="2400" dirty="0"/>
              <a:t>, Kalahari</a:t>
            </a:r>
          </a:p>
        </p:txBody>
      </p:sp>
      <p:pic>
        <p:nvPicPr>
          <p:cNvPr id="3" name="Rezervirano mjesto sadržaja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472" y="1772443"/>
            <a:ext cx="3093720" cy="4485894"/>
          </a:xfrm>
        </p:spPr>
      </p:pic>
    </p:spTree>
    <p:extLst>
      <p:ext uri="{BB962C8B-B14F-4D97-AF65-F5344CB8AC3E}">
        <p14:creationId xmlns:p14="http://schemas.microsoft.com/office/powerpoint/2010/main" val="4953972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981200" y="857250"/>
            <a:ext cx="8229600" cy="1143000"/>
          </a:xfrm>
        </p:spPr>
        <p:txBody>
          <a:bodyPr/>
          <a:lstStyle/>
          <a:p>
            <a:r>
              <a:rPr lang="hr-HR" altLang="sr-Latn-RS" smtClean="0"/>
              <a:t>Ponavljanje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28813"/>
            <a:ext cx="8229600" cy="4572000"/>
          </a:xfrm>
        </p:spPr>
        <p:txBody>
          <a:bodyPr rtlCol="0">
            <a:normAutofit/>
          </a:bodyPr>
          <a:lstStyle/>
          <a:p>
            <a:pPr>
              <a:buNone/>
              <a:defRPr/>
            </a:pPr>
            <a:r>
              <a:rPr lang="hr-HR" dirty="0" smtClean="0"/>
              <a:t>1.U kojem se toplinskom pojasu najvećim dijelom nalazi Afrika? Kako to utječe na vrste klima koje su tamo rasprostranjene?</a:t>
            </a:r>
          </a:p>
          <a:p>
            <a:pPr>
              <a:buNone/>
              <a:defRPr/>
            </a:pPr>
            <a:r>
              <a:rPr lang="hr-HR" dirty="0" smtClean="0"/>
              <a:t>2.Objasnite kako pasati utječu na klimu Afrike.</a:t>
            </a:r>
          </a:p>
          <a:p>
            <a:pPr>
              <a:buNone/>
              <a:defRPr/>
            </a:pPr>
            <a:r>
              <a:rPr lang="hr-HR" dirty="0" smtClean="0"/>
              <a:t>3. Obrazložite utjecaj hladnih morskih struja na prostiranje pustinja do same morske obale na primjeru pustinje Namib.</a:t>
            </a:r>
          </a:p>
          <a:p>
            <a:pPr>
              <a:buNone/>
              <a:defRPr/>
            </a:pPr>
            <a:r>
              <a:rPr lang="hr-HR" dirty="0" smtClean="0"/>
              <a:t>4. Obrazložite nastanak zenitnih kiša.</a:t>
            </a:r>
          </a:p>
          <a:p>
            <a:pPr>
              <a:defRPr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7640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759822" y="810316"/>
            <a:ext cx="10515600" cy="1325563"/>
          </a:xfrm>
        </p:spPr>
        <p:txBody>
          <a:bodyPr/>
          <a:lstStyle/>
          <a:p>
            <a:pPr eaLnBrk="1" hangingPunct="1"/>
            <a:r>
              <a:rPr lang="hr-HR" altLang="sr-Latn-RS" dirty="0" smtClean="0">
                <a:latin typeface="Arial" panose="020B0604020202020204" pitchFamily="34" charset="0"/>
              </a:rPr>
              <a:t>Najtopliji kontinent</a:t>
            </a:r>
          </a:p>
        </p:txBody>
      </p:sp>
      <p:sp>
        <p:nvSpPr>
          <p:cNvPr id="5123" name="Rectangle 3"/>
          <p:cNvSpPr>
            <a:spLocks noGrp="1"/>
          </p:cNvSpPr>
          <p:nvPr>
            <p:ph type="body" idx="1"/>
          </p:nvPr>
        </p:nvSpPr>
        <p:spPr>
          <a:xfrm>
            <a:off x="219892" y="2626813"/>
            <a:ext cx="10515600" cy="4351338"/>
          </a:xfrm>
        </p:spPr>
        <p:txBody>
          <a:bodyPr/>
          <a:lstStyle/>
          <a:p>
            <a:pPr eaLnBrk="1" hangingPunct="1"/>
            <a:r>
              <a:rPr lang="hr-HR" altLang="sr-Latn-RS" dirty="0" smtClean="0">
                <a:latin typeface="Arial" panose="020B0604020202020204" pitchFamily="34" charset="0"/>
              </a:rPr>
              <a:t>Veći dio u žarkom pojasu</a:t>
            </a:r>
          </a:p>
          <a:p>
            <a:pPr eaLnBrk="1" hangingPunct="1"/>
            <a:r>
              <a:rPr lang="hr-HR" altLang="sr-Latn-RS" dirty="0" smtClean="0">
                <a:latin typeface="Arial" panose="020B0604020202020204" pitchFamily="34" charset="0"/>
              </a:rPr>
              <a:t>Količina padalina jako bitna</a:t>
            </a:r>
          </a:p>
          <a:p>
            <a:pPr eaLnBrk="1" hangingPunct="1"/>
            <a:r>
              <a:rPr lang="hr-HR" altLang="sr-Latn-RS" dirty="0" smtClean="0">
                <a:latin typeface="Arial" panose="020B0604020202020204" pitchFamily="34" charset="0"/>
              </a:rPr>
              <a:t>Najtoplije mjesto na Zemlji u Libiji 57,8</a:t>
            </a:r>
            <a:r>
              <a:rPr lang="en-US" alt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º</a:t>
            </a:r>
            <a:r>
              <a:rPr lang="hr-HR" alt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endParaRPr lang="en-US" altLang="sr-Latn-R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hr-HR" altLang="sr-Latn-RS" dirty="0" smtClean="0">
                <a:latin typeface="Arial" panose="020B0604020202020204" pitchFamily="34" charset="0"/>
              </a:rPr>
              <a:t>Zenitne kiše</a:t>
            </a:r>
          </a:p>
          <a:p>
            <a:pPr eaLnBrk="1" hangingPunct="1"/>
            <a:r>
              <a:rPr lang="hr-HR" altLang="sr-Latn-RS" dirty="0" smtClean="0">
                <a:latin typeface="Arial" panose="020B0604020202020204" pitchFamily="34" charset="0"/>
              </a:rPr>
              <a:t>Na klimu utječe:</a:t>
            </a:r>
          </a:p>
          <a:p>
            <a:pPr marL="0" indent="0" eaLnBrk="1" hangingPunct="1">
              <a:buNone/>
            </a:pPr>
            <a:r>
              <a:rPr lang="hr-HR" altLang="sr-Latn-RS" sz="2400" dirty="0" smtClean="0">
                <a:latin typeface="Arial" panose="020B0604020202020204" pitchFamily="34" charset="0"/>
              </a:rPr>
              <a:t>- geografski položaj</a:t>
            </a:r>
          </a:p>
          <a:p>
            <a:pPr marL="0" indent="0" eaLnBrk="1" hangingPunct="1">
              <a:buNone/>
            </a:pPr>
            <a:r>
              <a:rPr lang="hr-HR" altLang="sr-Latn-RS" sz="2400" dirty="0" smtClean="0">
                <a:latin typeface="Arial" panose="020B0604020202020204" pitchFamily="34" charset="0"/>
              </a:rPr>
              <a:t>- reljef (Visoka Afrika) </a:t>
            </a:r>
          </a:p>
          <a:p>
            <a:pPr marL="0" indent="0" eaLnBrk="1" hangingPunct="1">
              <a:buNone/>
            </a:pPr>
            <a:r>
              <a:rPr lang="hr-HR" altLang="sr-Latn-RS" sz="2400" dirty="0" smtClean="0">
                <a:latin typeface="Arial" panose="020B0604020202020204" pitchFamily="34" charset="0"/>
              </a:rPr>
              <a:t>- udaljenost od mora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796" y="1547290"/>
            <a:ext cx="4858933" cy="5139373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7692" y="0"/>
            <a:ext cx="6838950" cy="6819900"/>
          </a:xfrm>
          <a:prstGeom prst="rect">
            <a:avLst/>
          </a:prstGeom>
        </p:spPr>
      </p:pic>
      <p:sp>
        <p:nvSpPr>
          <p:cNvPr id="4" name="Pravokutnik 3"/>
          <p:cNvSpPr/>
          <p:nvPr/>
        </p:nvSpPr>
        <p:spPr>
          <a:xfrm>
            <a:off x="4275909" y="543102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b="1" i="0" dirty="0" smtClean="0">
                <a:solidFill>
                  <a:srgbClr val="383838"/>
                </a:solidFill>
                <a:effectLst/>
                <a:latin typeface="Nunito"/>
              </a:rPr>
              <a:t>Nastanak zenitnih kiša</a:t>
            </a:r>
          </a:p>
          <a:p>
            <a:pPr marL="342900" indent="-342900">
              <a:buAutoNum type="arabicPeriod"/>
            </a:pPr>
            <a:r>
              <a:rPr lang="hr-HR" b="0" i="0" dirty="0" smtClean="0">
                <a:solidFill>
                  <a:srgbClr val="212529"/>
                </a:solidFill>
                <a:effectLst/>
                <a:latin typeface="Nunito"/>
              </a:rPr>
              <a:t>Sučevo zagrijavanje</a:t>
            </a:r>
          </a:p>
          <a:p>
            <a:pPr marL="342900" indent="-342900">
              <a:buAutoNum type="arabicPeriod"/>
            </a:pPr>
            <a:r>
              <a:rPr lang="hr-HR" dirty="0">
                <a:solidFill>
                  <a:srgbClr val="212529"/>
                </a:solidFill>
                <a:latin typeface="Nunito"/>
              </a:rPr>
              <a:t> </a:t>
            </a:r>
            <a:r>
              <a:rPr lang="hr-HR" b="0" i="0" dirty="0" err="1" smtClean="0">
                <a:solidFill>
                  <a:srgbClr val="212529"/>
                </a:solidFill>
                <a:effectLst/>
                <a:latin typeface="Nunito"/>
              </a:rPr>
              <a:t>Ispravanje</a:t>
            </a:r>
            <a:endParaRPr lang="hr-HR" b="0" i="0" dirty="0" smtClean="0">
              <a:solidFill>
                <a:srgbClr val="212529"/>
              </a:solidFill>
              <a:effectLst/>
              <a:latin typeface="Nunito"/>
            </a:endParaRPr>
          </a:p>
          <a:p>
            <a:r>
              <a:rPr lang="hr-HR" b="0" i="0" dirty="0" smtClean="0">
                <a:solidFill>
                  <a:srgbClr val="212529"/>
                </a:solidFill>
                <a:effectLst/>
                <a:latin typeface="Nunito"/>
              </a:rPr>
              <a:t>3.   Kondenzacija</a:t>
            </a:r>
            <a:endParaRPr lang="hr-HR" b="0" i="0" dirty="0">
              <a:solidFill>
                <a:srgbClr val="212529"/>
              </a:solidFill>
              <a:effectLst/>
              <a:latin typeface="Nunito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4768" y="967139"/>
            <a:ext cx="5809488" cy="571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9117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1728" y="-1559941"/>
            <a:ext cx="7830312" cy="7811960"/>
          </a:xfrm>
          <a:prstGeom prst="rect">
            <a:avLst/>
          </a:prstGeom>
        </p:spPr>
      </p:pic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389092" y="810164"/>
            <a:ext cx="10515600" cy="1325563"/>
          </a:xfrm>
        </p:spPr>
        <p:txBody>
          <a:bodyPr/>
          <a:lstStyle/>
          <a:p>
            <a:pPr eaLnBrk="1" hangingPunct="1"/>
            <a:r>
              <a:rPr lang="hr-HR" altLang="sr-Latn-RS" b="1" dirty="0" smtClean="0"/>
              <a:t>Morske struje</a:t>
            </a:r>
          </a:p>
        </p:txBody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>
          <a:xfrm>
            <a:off x="481584" y="1847088"/>
            <a:ext cx="10515600" cy="4850289"/>
          </a:xfrm>
        </p:spPr>
        <p:txBody>
          <a:bodyPr/>
          <a:lstStyle/>
          <a:p>
            <a:pPr eaLnBrk="1" hangingPunct="1"/>
            <a:r>
              <a:rPr lang="hr-HR" altLang="sr-Latn-RS" b="1" dirty="0" smtClean="0"/>
              <a:t>Tople:</a:t>
            </a:r>
            <a:r>
              <a:rPr lang="hr-HR" altLang="sr-Latn-RS" dirty="0" smtClean="0"/>
              <a:t> Mozambička struja </a:t>
            </a:r>
          </a:p>
          <a:p>
            <a:pPr marL="0" indent="0" eaLnBrk="1" hangingPunct="1">
              <a:buNone/>
            </a:pPr>
            <a:r>
              <a:rPr lang="hr-HR" altLang="sr-Latn-RS" dirty="0"/>
              <a:t> </a:t>
            </a:r>
            <a:r>
              <a:rPr lang="hr-HR" altLang="sr-Latn-RS" dirty="0" smtClean="0"/>
              <a:t>              </a:t>
            </a:r>
            <a:r>
              <a:rPr lang="hr-HR" altLang="sr-Latn-RS" dirty="0" err="1" smtClean="0"/>
              <a:t>Ahulhaska</a:t>
            </a:r>
            <a:r>
              <a:rPr lang="hr-HR" altLang="sr-Latn-RS" dirty="0" smtClean="0"/>
              <a:t> struja</a:t>
            </a:r>
          </a:p>
          <a:p>
            <a:pPr marL="0" indent="0" eaLnBrk="1" hangingPunct="1">
              <a:buNone/>
            </a:pPr>
            <a:r>
              <a:rPr lang="hr-HR" altLang="sr-Latn-RS" dirty="0"/>
              <a:t> </a:t>
            </a:r>
            <a:r>
              <a:rPr lang="hr-HR" altLang="sr-Latn-RS" dirty="0" smtClean="0"/>
              <a:t>              Ekvatorske struje</a:t>
            </a:r>
          </a:p>
          <a:p>
            <a:pPr marL="0" indent="0" eaLnBrk="1" hangingPunct="1">
              <a:buNone/>
            </a:pPr>
            <a:r>
              <a:rPr lang="hr-HR" altLang="sr-Latn-RS" dirty="0" smtClean="0"/>
              <a:t>– gusto naseljeno područje</a:t>
            </a:r>
          </a:p>
          <a:p>
            <a:pPr marL="0" indent="0" eaLnBrk="1" hangingPunct="1">
              <a:buNone/>
            </a:pPr>
            <a:endParaRPr lang="hr-HR" altLang="sr-Latn-RS" dirty="0" smtClean="0"/>
          </a:p>
          <a:p>
            <a:pPr eaLnBrk="1" hangingPunct="1"/>
            <a:r>
              <a:rPr lang="hr-HR" altLang="sr-Latn-RS" b="1" dirty="0" smtClean="0"/>
              <a:t>Hladne struje:</a:t>
            </a:r>
            <a:r>
              <a:rPr lang="hr-HR" altLang="sr-Latn-RS" dirty="0" smtClean="0"/>
              <a:t> – sušnost obale </a:t>
            </a:r>
          </a:p>
          <a:p>
            <a:pPr marL="0" indent="0" eaLnBrk="1" hangingPunct="1">
              <a:buNone/>
            </a:pPr>
            <a:r>
              <a:rPr lang="hr-HR" altLang="sr-Latn-RS" dirty="0" smtClean="0"/>
              <a:t>- Namib (</a:t>
            </a:r>
            <a:r>
              <a:rPr lang="hr-HR" altLang="sr-Latn-RS" dirty="0" err="1" smtClean="0"/>
              <a:t>Benguelska</a:t>
            </a:r>
            <a:r>
              <a:rPr lang="hr-HR" altLang="sr-Latn-RS" dirty="0" smtClean="0"/>
              <a:t> struja)</a:t>
            </a:r>
          </a:p>
          <a:p>
            <a:pPr marL="0" indent="0" eaLnBrk="1" hangingPunct="1">
              <a:buNone/>
            </a:pPr>
            <a:r>
              <a:rPr lang="hr-HR" altLang="sr-Latn-RS" dirty="0" smtClean="0"/>
              <a:t>- Kanarska struja - sjever</a:t>
            </a:r>
          </a:p>
        </p:txBody>
      </p:sp>
    </p:spTree>
    <p:extLst>
      <p:ext uri="{BB962C8B-B14F-4D97-AF65-F5344CB8AC3E}">
        <p14:creationId xmlns:p14="http://schemas.microsoft.com/office/powerpoint/2010/main" val="35755604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861885" y="849757"/>
            <a:ext cx="10515600" cy="1325563"/>
          </a:xfrm>
        </p:spPr>
        <p:txBody>
          <a:bodyPr/>
          <a:lstStyle/>
          <a:p>
            <a:pPr eaLnBrk="1" hangingPunct="1"/>
            <a:r>
              <a:rPr lang="hr-HR" altLang="sr-Latn-RS" b="1" dirty="0" smtClean="0"/>
              <a:t>Vjetrovi</a:t>
            </a:r>
          </a:p>
        </p:txBody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>
          <a:xfrm>
            <a:off x="573024" y="1935353"/>
            <a:ext cx="10515600" cy="4351338"/>
          </a:xfrm>
        </p:spPr>
        <p:txBody>
          <a:bodyPr/>
          <a:lstStyle/>
          <a:p>
            <a:pPr eaLnBrk="1" hangingPunct="1"/>
            <a:r>
              <a:rPr lang="hr-HR" altLang="sr-Latn-RS" dirty="0" smtClean="0"/>
              <a:t>Najbitniji </a:t>
            </a:r>
            <a:r>
              <a:rPr lang="hr-HR" altLang="sr-Latn-RS" b="1" dirty="0" smtClean="0"/>
              <a:t>utjecaj pasata:</a:t>
            </a:r>
          </a:p>
          <a:p>
            <a:pPr marL="0" indent="0" eaLnBrk="1" hangingPunct="1">
              <a:buNone/>
            </a:pPr>
            <a:r>
              <a:rPr lang="hr-HR" altLang="sr-Latn-RS" dirty="0" smtClean="0"/>
              <a:t>sjeveroistočni pasati – suhi</a:t>
            </a:r>
          </a:p>
          <a:p>
            <a:pPr marL="0" indent="0" eaLnBrk="1" hangingPunct="1">
              <a:buNone/>
            </a:pPr>
            <a:r>
              <a:rPr lang="hr-HR" altLang="sr-Latn-RS" dirty="0" smtClean="0"/>
              <a:t>jugoistočni – vlažni</a:t>
            </a:r>
          </a:p>
          <a:p>
            <a:pPr marL="0" indent="0" eaLnBrk="1" hangingPunct="1">
              <a:buNone/>
            </a:pPr>
            <a:endParaRPr lang="hr-HR" altLang="sr-Latn-RS" dirty="0" smtClean="0"/>
          </a:p>
          <a:p>
            <a:pPr eaLnBrk="1" hangingPunct="1"/>
            <a:r>
              <a:rPr lang="hr-HR" altLang="sr-Latn-RS" dirty="0" smtClean="0"/>
              <a:t>Za područje </a:t>
            </a:r>
            <a:r>
              <a:rPr lang="hr-HR" altLang="sr-Latn-RS" b="1" dirty="0" err="1" smtClean="0"/>
              <a:t>Sahela</a:t>
            </a:r>
            <a:r>
              <a:rPr lang="hr-HR" altLang="sr-Latn-RS" dirty="0" smtClean="0"/>
              <a:t> (</a:t>
            </a:r>
            <a:r>
              <a:rPr lang="hr-HR" altLang="sr-Latn-RS" dirty="0" err="1" smtClean="0"/>
              <a:t>polupustinjski</a:t>
            </a:r>
            <a:r>
              <a:rPr lang="hr-HR" altLang="sr-Latn-RS" dirty="0" smtClean="0"/>
              <a:t> i stepski prostor) </a:t>
            </a:r>
          </a:p>
          <a:p>
            <a:pPr marL="0" indent="0" eaLnBrk="1" hangingPunct="1">
              <a:buNone/>
            </a:pPr>
            <a:r>
              <a:rPr lang="hr-HR" altLang="sr-Latn-RS" dirty="0" smtClean="0"/>
              <a:t>bitni JZ vjetrovi s Gvinejskog zaljeva; izostanak znači </a:t>
            </a:r>
            <a:r>
              <a:rPr lang="hr-HR" altLang="sr-Latn-RS" b="1" dirty="0" smtClean="0"/>
              <a:t>glad</a:t>
            </a:r>
          </a:p>
          <a:p>
            <a:pPr marL="0" indent="0" eaLnBrk="1" hangingPunct="1">
              <a:buNone/>
            </a:pPr>
            <a:endParaRPr lang="hr-HR" altLang="sr-Latn-RS" b="1" dirty="0" smtClean="0"/>
          </a:p>
          <a:p>
            <a:pPr eaLnBrk="1" hangingPunct="1"/>
            <a:r>
              <a:rPr lang="hr-HR" altLang="sr-Latn-RS" b="1" dirty="0" smtClean="0"/>
              <a:t>Zapadni vjetrovi</a:t>
            </a:r>
            <a:r>
              <a:rPr lang="hr-HR" altLang="sr-Latn-RS" dirty="0" smtClean="0"/>
              <a:t> – krajnji sjever i jug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5905" y="0"/>
            <a:ext cx="3880104" cy="4060353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288" y="496404"/>
            <a:ext cx="3517643" cy="313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8636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0352" y="191389"/>
            <a:ext cx="8572500" cy="5715000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4953895" y="6080125"/>
            <a:ext cx="23214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b="1" i="0" dirty="0" smtClean="0">
                <a:solidFill>
                  <a:srgbClr val="383838"/>
                </a:solidFill>
                <a:effectLst/>
                <a:latin typeface="Nunito"/>
              </a:rPr>
              <a:t>Pješčana oluja</a:t>
            </a:r>
            <a:endParaRPr lang="hr-HR" sz="2400" b="1" i="0" dirty="0">
              <a:solidFill>
                <a:srgbClr val="383838"/>
              </a:solidFill>
              <a:effectLst/>
              <a:latin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63796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1992313" y="1052514"/>
            <a:ext cx="1727200" cy="2376487"/>
          </a:xfrm>
        </p:spPr>
        <p:txBody>
          <a:bodyPr/>
          <a:lstStyle/>
          <a:p>
            <a:pPr eaLnBrk="1" hangingPunct="1"/>
            <a:r>
              <a:rPr lang="hr-HR" altLang="sr-Latn-RS" sz="4000">
                <a:latin typeface="Arial" panose="020B0604020202020204" pitchFamily="34" charset="0"/>
              </a:rPr>
              <a:t>Tipovi klime u Africi</a:t>
            </a:r>
          </a:p>
        </p:txBody>
      </p:sp>
      <p:pic>
        <p:nvPicPr>
          <p:cNvPr id="614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26" y="0"/>
            <a:ext cx="5959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08780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1450848" y="1427290"/>
            <a:ext cx="3754438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altLang="sr-Latn-RS" dirty="0" smtClean="0">
                <a:latin typeface="Arial" panose="020B0604020202020204" pitchFamily="34" charset="0"/>
              </a:rPr>
              <a:t>Koji je ovo tip klime? 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1363218" y="3353816"/>
            <a:ext cx="424815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2400" dirty="0"/>
              <a:t>Zavala Konga, gvinejsko primorje; tropske kišne šume </a:t>
            </a:r>
          </a:p>
          <a:p>
            <a:pPr eaLnBrk="1" hangingPunct="1">
              <a:spcBef>
                <a:spcPct val="50000"/>
              </a:spcBef>
            </a:pPr>
            <a:r>
              <a:rPr lang="hr-HR" altLang="sr-Latn-RS" sz="2400" dirty="0"/>
              <a:t>Zenitne kiše</a:t>
            </a:r>
          </a:p>
          <a:p>
            <a:pPr eaLnBrk="1" hangingPunct="1">
              <a:spcBef>
                <a:spcPct val="50000"/>
              </a:spcBef>
            </a:pPr>
            <a:r>
              <a:rPr lang="hr-HR" altLang="sr-Latn-RS" sz="2400" dirty="0"/>
              <a:t>Slabo naseljeno</a:t>
            </a:r>
          </a:p>
          <a:p>
            <a:pPr eaLnBrk="1" hangingPunct="1">
              <a:spcBef>
                <a:spcPct val="50000"/>
              </a:spcBef>
            </a:pPr>
            <a:r>
              <a:rPr lang="hr-HR" altLang="sr-Latn-RS" sz="2400" b="1" dirty="0"/>
              <a:t>PRAŠUMSKA KLIMA</a:t>
            </a:r>
          </a:p>
        </p:txBody>
      </p:sp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778" y="1189546"/>
            <a:ext cx="4103687" cy="556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4385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897002" y="1705674"/>
            <a:ext cx="3827463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altLang="sr-Latn-RS" sz="4000" dirty="0"/>
              <a:t>Kolika je prosječna količina padalina? Kako su raspoređene?</a:t>
            </a: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988442" y="3877437"/>
            <a:ext cx="438823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2400" dirty="0"/>
              <a:t>Dva razdoblja: suho i vlažno</a:t>
            </a:r>
          </a:p>
          <a:p>
            <a:pPr eaLnBrk="1" hangingPunct="1">
              <a:spcBef>
                <a:spcPct val="50000"/>
              </a:spcBef>
            </a:pPr>
            <a:r>
              <a:rPr lang="hr-HR" altLang="sr-Latn-RS" sz="2400" dirty="0"/>
              <a:t>Visoke trave s rijetkim drvećem – </a:t>
            </a:r>
            <a:r>
              <a:rPr lang="hr-HR" altLang="sr-Latn-RS" sz="2400" b="1" dirty="0"/>
              <a:t>savane</a:t>
            </a:r>
          </a:p>
          <a:p>
            <a:pPr eaLnBrk="1" hangingPunct="1">
              <a:spcBef>
                <a:spcPct val="50000"/>
              </a:spcBef>
            </a:pPr>
            <a:r>
              <a:rPr lang="hr-HR" altLang="sr-Latn-RS" sz="2400" b="1" dirty="0"/>
              <a:t>SAVANSKA KLIMA</a:t>
            </a:r>
          </a:p>
        </p:txBody>
      </p:sp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4" y="1628775"/>
            <a:ext cx="3489325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22401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1260794" y="1341756"/>
            <a:ext cx="3538537" cy="20875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altLang="sr-Latn-RS" sz="4000" dirty="0"/>
              <a:t>Opišite kretanje temperature i padalina tijekom godine</a:t>
            </a: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745172" y="3904807"/>
            <a:ext cx="486009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2400" dirty="0" smtClean="0"/>
              <a:t>U tropskom pojasu drugačije od umjerenog, u Africi vrlo suhe</a:t>
            </a:r>
          </a:p>
          <a:p>
            <a:pPr eaLnBrk="1" hangingPunct="1">
              <a:spcBef>
                <a:spcPct val="50000"/>
              </a:spcBef>
            </a:pPr>
            <a:r>
              <a:rPr lang="hr-HR" altLang="sr-Latn-RS" sz="2400" dirty="0" smtClean="0"/>
              <a:t>S </a:t>
            </a:r>
            <a:r>
              <a:rPr lang="hr-HR" altLang="sr-Latn-RS" sz="2400" dirty="0"/>
              <a:t>obzirom na količinu padalina područje niskih trava – </a:t>
            </a:r>
            <a:r>
              <a:rPr lang="hr-HR" altLang="sr-Latn-RS" sz="2400" b="1" dirty="0"/>
              <a:t>STEPA</a:t>
            </a:r>
          </a:p>
          <a:p>
            <a:pPr eaLnBrk="1" hangingPunct="1">
              <a:spcBef>
                <a:spcPct val="50000"/>
              </a:spcBef>
            </a:pPr>
            <a:r>
              <a:rPr lang="hr-HR" altLang="sr-Latn-RS" sz="2400" b="1" dirty="0" smtClean="0"/>
              <a:t>STEPSKA </a:t>
            </a:r>
            <a:r>
              <a:rPr lang="hr-HR" altLang="sr-Latn-RS" sz="2400" b="1" dirty="0"/>
              <a:t>KLIMA</a:t>
            </a:r>
          </a:p>
        </p:txBody>
      </p:sp>
      <p:pic>
        <p:nvPicPr>
          <p:cNvPr id="1126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484314"/>
            <a:ext cx="3717925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48582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342</Words>
  <Application>Microsoft Office PowerPoint</Application>
  <PresentationFormat>Široki zaslon</PresentationFormat>
  <Paragraphs>66</Paragraphs>
  <Slides>13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Nunito</vt:lpstr>
      <vt:lpstr>Tema sustava Office</vt:lpstr>
      <vt:lpstr>PowerPoint prezentacija</vt:lpstr>
      <vt:lpstr>Najtopliji kontinent</vt:lpstr>
      <vt:lpstr>Morske struje</vt:lpstr>
      <vt:lpstr>Vjetrovi</vt:lpstr>
      <vt:lpstr>PowerPoint prezentacija</vt:lpstr>
      <vt:lpstr>Tipovi klime u Africi</vt:lpstr>
      <vt:lpstr>Koji je ovo tip klime? </vt:lpstr>
      <vt:lpstr>Kolika je prosječna količina padalina? Kako su raspoređene?</vt:lpstr>
      <vt:lpstr>Opišite kretanje temperature i padalina tijekom godine</vt:lpstr>
      <vt:lpstr>Pronađi grad na karti Prokomentirajte količinu padalina i kretanje temperature</vt:lpstr>
      <vt:lpstr>Pronađite grad u južnom dijelu Afrike Prokomentirajte količinu padalina, te kretanje padalina i temperature tijekom godine</vt:lpstr>
      <vt:lpstr>Kolika je količina padalina? Opišite kretanje temperature</vt:lpstr>
      <vt:lpstr>Ponavljanje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Korisnik</dc:creator>
  <cp:lastModifiedBy>Korisnik</cp:lastModifiedBy>
  <cp:revision>16</cp:revision>
  <dcterms:created xsi:type="dcterms:W3CDTF">2021-05-06T17:31:09Z</dcterms:created>
  <dcterms:modified xsi:type="dcterms:W3CDTF">2021-05-10T19:48:39Z</dcterms:modified>
</cp:coreProperties>
</file>